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60" r:id="rId1"/>
  </p:sldMasterIdLst>
  <p:notesMasterIdLst>
    <p:notesMasterId r:id="rId18"/>
  </p:notesMasterIdLst>
  <p:sldIdLst>
    <p:sldId id="256" r:id="rId2"/>
    <p:sldId id="265" r:id="rId3"/>
    <p:sldId id="257" r:id="rId4"/>
    <p:sldId id="261" r:id="rId5"/>
    <p:sldId id="262" r:id="rId6"/>
    <p:sldId id="268" r:id="rId7"/>
    <p:sldId id="264" r:id="rId8"/>
    <p:sldId id="260" r:id="rId9"/>
    <p:sldId id="267" r:id="rId10"/>
    <p:sldId id="266" r:id="rId11"/>
    <p:sldId id="272" r:id="rId12"/>
    <p:sldId id="270" r:id="rId13"/>
    <p:sldId id="271" r:id="rId14"/>
    <p:sldId id="274" r:id="rId15"/>
    <p:sldId id="275" r:id="rId16"/>
    <p:sldId id="276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170"/>
    <p:restoredTop sz="94522"/>
  </p:normalViewPr>
  <p:slideViewPr>
    <p:cSldViewPr snapToGrid="0" snapToObjects="1">
      <p:cViewPr varScale="1">
        <p:scale>
          <a:sx n="153" d="100"/>
          <a:sy n="153" d="100"/>
        </p:scale>
        <p:origin x="140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240944-C49C-8D4E-8D36-E23FA8B56661}" type="datetimeFigureOut">
              <a:rPr lang="en-US" smtClean="0"/>
              <a:t>12/4/17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63CFF4-6617-924B-AD6F-7641E061EC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9133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63CFF4-6617-924B-AD6F-7641E061EC5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312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63CFF4-6617-924B-AD6F-7641E061EC5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8022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63CFF4-6617-924B-AD6F-7641E061EC5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719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Most populous of</a:t>
            </a:r>
            <a:r>
              <a:rPr lang="en-US" baseline="0" dirty="0" smtClean="0"/>
              <a:t> New York’s five boroughs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63CFF4-6617-924B-AD6F-7641E061EC5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5175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82426-3472-C448-8A35-4FF56423A45A}" type="datetimeFigureOut">
              <a:rPr lang="en-US" smtClean="0"/>
              <a:t>12/4/17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CD1458-0E1C-DF4B-9544-D6BB87306F0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82426-3472-C448-8A35-4FF56423A45A}" type="datetimeFigureOut">
              <a:rPr lang="en-US" smtClean="0"/>
              <a:t>12/4/17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CD1458-0E1C-DF4B-9544-D6BB87306F0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82426-3472-C448-8A35-4FF56423A45A}" type="datetimeFigureOut">
              <a:rPr lang="en-US" smtClean="0"/>
              <a:t>12/4/17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CD1458-0E1C-DF4B-9544-D6BB87306F0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82426-3472-C448-8A35-4FF56423A45A}" type="datetimeFigureOut">
              <a:rPr lang="en-US" smtClean="0"/>
              <a:t>12/4/17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CD1458-0E1C-DF4B-9544-D6BB87306F0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82426-3472-C448-8A35-4FF56423A45A}" type="datetimeFigureOut">
              <a:rPr lang="en-US" smtClean="0"/>
              <a:t>12/4/17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CD1458-0E1C-DF4B-9544-D6BB87306F0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82426-3472-C448-8A35-4FF56423A45A}" type="datetimeFigureOut">
              <a:rPr lang="en-US" smtClean="0"/>
              <a:t>12/4/17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CD1458-0E1C-DF4B-9544-D6BB87306F0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82426-3472-C448-8A35-4FF56423A45A}" type="datetimeFigureOut">
              <a:rPr lang="en-US" smtClean="0"/>
              <a:t>12/4/17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CD1458-0E1C-DF4B-9544-D6BB87306F0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82426-3472-C448-8A35-4FF56423A45A}" type="datetimeFigureOut">
              <a:rPr lang="en-US" smtClean="0"/>
              <a:t>12/4/17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CD1458-0E1C-DF4B-9544-D6BB87306F0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82426-3472-C448-8A35-4FF56423A45A}" type="datetimeFigureOut">
              <a:rPr lang="en-US" smtClean="0"/>
              <a:t>12/4/17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CD1458-0E1C-DF4B-9544-D6BB87306F0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>
            <a:lvl1pPr>
              <a:buClr>
                <a:schemeClr val="accent1">
                  <a:lumMod val="75000"/>
                </a:schemeClr>
              </a:buClr>
              <a:defRPr/>
            </a:lvl1pPr>
            <a:lvl2pPr>
              <a:buClr>
                <a:schemeClr val="accent1">
                  <a:lumMod val="75000"/>
                </a:schemeClr>
              </a:buClr>
              <a:defRPr/>
            </a:lvl2pPr>
            <a:lvl3pPr>
              <a:buClr>
                <a:schemeClr val="accent1">
                  <a:lumMod val="75000"/>
                </a:schemeClr>
              </a:buClr>
              <a:defRPr/>
            </a:lvl3pPr>
            <a:lvl4pPr>
              <a:buClr>
                <a:schemeClr val="accent1">
                  <a:lumMod val="75000"/>
                </a:schemeClr>
              </a:buClr>
              <a:defRPr/>
            </a:lvl4pPr>
            <a:lvl5pPr>
              <a:buClr>
                <a:schemeClr val="accent1">
                  <a:lumMod val="75000"/>
                </a:schemeClr>
              </a:buCl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82426-3472-C448-8A35-4FF56423A45A}" type="datetimeFigureOut">
              <a:rPr lang="en-US" smtClean="0"/>
              <a:t>12/4/17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F2CD1458-0E1C-DF4B-9544-D6BB87306F0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82426-3472-C448-8A35-4FF56423A45A}" type="datetimeFigureOut">
              <a:rPr lang="en-US" smtClean="0"/>
              <a:t>12/4/17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CD1458-0E1C-DF4B-9544-D6BB87306F0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buClr>
                <a:schemeClr val="accent1">
                  <a:lumMod val="75000"/>
                </a:schemeClr>
              </a:buClr>
              <a:defRPr sz="1800"/>
            </a:lvl1pPr>
            <a:lvl2pPr>
              <a:buClr>
                <a:schemeClr val="accent1">
                  <a:lumMod val="75000"/>
                </a:schemeClr>
              </a:buClr>
              <a:defRPr sz="1600"/>
            </a:lvl2pPr>
            <a:lvl3pPr>
              <a:buClr>
                <a:schemeClr val="accent1">
                  <a:lumMod val="75000"/>
                </a:schemeClr>
              </a:buClr>
              <a:defRPr sz="1400"/>
            </a:lvl3pPr>
            <a:lvl4pPr>
              <a:buClr>
                <a:schemeClr val="accent1">
                  <a:lumMod val="75000"/>
                </a:schemeClr>
              </a:buClr>
              <a:defRPr sz="1200"/>
            </a:lvl4pPr>
            <a:lvl5pPr>
              <a:buClr>
                <a:schemeClr val="accent1">
                  <a:lumMod val="75000"/>
                </a:schemeClr>
              </a:buCl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buClr>
                <a:schemeClr val="accent1">
                  <a:lumMod val="75000"/>
                </a:schemeClr>
              </a:buClr>
              <a:defRPr sz="1800"/>
            </a:lvl1pPr>
            <a:lvl2pPr>
              <a:buClr>
                <a:schemeClr val="accent1">
                  <a:lumMod val="75000"/>
                </a:schemeClr>
              </a:buClr>
              <a:defRPr sz="1600"/>
            </a:lvl2pPr>
            <a:lvl3pPr>
              <a:buClr>
                <a:schemeClr val="accent1">
                  <a:lumMod val="75000"/>
                </a:schemeClr>
              </a:buClr>
              <a:defRPr sz="1400"/>
            </a:lvl3pPr>
            <a:lvl4pPr>
              <a:buClr>
                <a:schemeClr val="accent1">
                  <a:lumMod val="75000"/>
                </a:schemeClr>
              </a:buClr>
              <a:defRPr sz="1200"/>
            </a:lvl4pPr>
            <a:lvl5pPr>
              <a:buClr>
                <a:schemeClr val="accent1">
                  <a:lumMod val="75000"/>
                </a:schemeClr>
              </a:buCl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82426-3472-C448-8A35-4FF56423A45A}" type="datetimeFigureOut">
              <a:rPr lang="en-US" smtClean="0"/>
              <a:t>12/4/17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CD1458-0E1C-DF4B-9544-D6BB87306F0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buClr>
                <a:schemeClr val="accent1">
                  <a:lumMod val="75000"/>
                </a:schemeClr>
              </a:buClr>
              <a:defRPr sz="1800"/>
            </a:lvl1pPr>
            <a:lvl2pPr>
              <a:buClr>
                <a:schemeClr val="accent1">
                  <a:lumMod val="75000"/>
                </a:schemeClr>
              </a:buClr>
              <a:defRPr sz="1600"/>
            </a:lvl2pPr>
            <a:lvl3pPr>
              <a:buClr>
                <a:schemeClr val="accent1">
                  <a:lumMod val="75000"/>
                </a:schemeClr>
              </a:buClr>
              <a:defRPr sz="1400"/>
            </a:lvl3pPr>
            <a:lvl4pPr>
              <a:buClr>
                <a:schemeClr val="accent1">
                  <a:lumMod val="75000"/>
                </a:schemeClr>
              </a:buClr>
              <a:defRPr sz="1200"/>
            </a:lvl4pPr>
            <a:lvl5pPr>
              <a:buClr>
                <a:schemeClr val="accent1">
                  <a:lumMod val="75000"/>
                </a:schemeClr>
              </a:buCl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buClr>
                <a:schemeClr val="accent1">
                  <a:lumMod val="75000"/>
                </a:schemeClr>
              </a:buClr>
              <a:defRPr sz="1800"/>
            </a:lvl1pPr>
            <a:lvl2pPr>
              <a:buClr>
                <a:schemeClr val="accent1">
                  <a:lumMod val="75000"/>
                </a:schemeClr>
              </a:buClr>
              <a:defRPr sz="1600"/>
            </a:lvl2pPr>
            <a:lvl3pPr>
              <a:buClr>
                <a:schemeClr val="accent1">
                  <a:lumMod val="75000"/>
                </a:schemeClr>
              </a:buClr>
              <a:defRPr sz="1400"/>
            </a:lvl3pPr>
            <a:lvl4pPr>
              <a:buClr>
                <a:schemeClr val="accent1">
                  <a:lumMod val="75000"/>
                </a:schemeClr>
              </a:buClr>
              <a:defRPr sz="1200"/>
            </a:lvl4pPr>
            <a:lvl5pPr>
              <a:buClr>
                <a:schemeClr val="accent1">
                  <a:lumMod val="75000"/>
                </a:schemeClr>
              </a:buCl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82426-3472-C448-8A35-4FF56423A45A}" type="datetimeFigureOut">
              <a:rPr lang="en-US" smtClean="0"/>
              <a:t>12/4/17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CD1458-0E1C-DF4B-9544-D6BB87306F0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82426-3472-C448-8A35-4FF56423A45A}" type="datetimeFigureOut">
              <a:rPr lang="en-US" smtClean="0"/>
              <a:t>12/4/17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CD1458-0E1C-DF4B-9544-D6BB87306F0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82426-3472-C448-8A35-4FF56423A45A}" type="datetimeFigureOut">
              <a:rPr lang="en-US" smtClean="0"/>
              <a:t>12/4/17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CD1458-0E1C-DF4B-9544-D6BB87306F0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82426-3472-C448-8A35-4FF56423A45A}" type="datetimeFigureOut">
              <a:rPr lang="en-US" smtClean="0"/>
              <a:t>12/4/17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CD1458-0E1C-DF4B-9544-D6BB87306F0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82426-3472-C448-8A35-4FF56423A45A}" type="datetimeFigureOut">
              <a:rPr lang="en-US" smtClean="0"/>
              <a:t>12/4/17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CD1458-0E1C-DF4B-9544-D6BB87306F0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77A82426-3472-C448-8A35-4FF56423A45A}" type="datetimeFigureOut">
              <a:rPr lang="en-US" smtClean="0"/>
              <a:t>12/4/17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F2CD1458-0E1C-DF4B-9544-D6BB87306F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2277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  <p:sldLayoutId id="2147483972" r:id="rId12"/>
    <p:sldLayoutId id="2147483973" r:id="rId13"/>
    <p:sldLayoutId id="2147483974" r:id="rId14"/>
    <p:sldLayoutId id="2147483975" r:id="rId15"/>
    <p:sldLayoutId id="2147483976" r:id="rId16"/>
    <p:sldLayoutId id="21474839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8595" y="1704271"/>
            <a:ext cx="8574622" cy="3449457"/>
          </a:xfrm>
        </p:spPr>
        <p:txBody>
          <a:bodyPr anchor="ctr">
            <a:normAutofit/>
          </a:bodyPr>
          <a:lstStyle/>
          <a:p>
            <a:pPr algn="ctr"/>
            <a:r>
              <a:rPr lang="en-US" sz="8800" dirty="0" smtClean="0">
                <a:latin typeface="Impact" charset="0"/>
                <a:ea typeface="Impact" charset="0"/>
                <a:cs typeface="Impact" charset="0"/>
              </a:rPr>
              <a:t>NYC Taxi Data</a:t>
            </a:r>
            <a:r>
              <a:rPr lang="en-US" sz="8000" dirty="0" smtClean="0">
                <a:latin typeface="Impact" charset="0"/>
                <a:ea typeface="Impact" charset="0"/>
                <a:cs typeface="Impact" charset="0"/>
              </a:rPr>
              <a:t/>
            </a:r>
            <a:br>
              <a:rPr lang="en-US" sz="8000" dirty="0" smtClean="0">
                <a:latin typeface="Impact" charset="0"/>
                <a:ea typeface="Impact" charset="0"/>
                <a:cs typeface="Impact" charset="0"/>
              </a:rPr>
            </a:br>
            <a:r>
              <a:rPr lang="en-US" sz="8000" dirty="0" smtClean="0">
                <a:latin typeface="Impact" charset="0"/>
                <a:ea typeface="Impact" charset="0"/>
                <a:cs typeface="Impact" charset="0"/>
              </a:rPr>
              <a:t/>
            </a:r>
            <a:br>
              <a:rPr lang="en-US" sz="8000" dirty="0" smtClean="0">
                <a:latin typeface="Impact" charset="0"/>
                <a:ea typeface="Impact" charset="0"/>
                <a:cs typeface="Impact" charset="0"/>
              </a:rPr>
            </a:br>
            <a:r>
              <a:rPr lang="en-US" sz="4000" dirty="0" smtClean="0">
                <a:latin typeface="Impact" charset="0"/>
                <a:ea typeface="Impact" charset="0"/>
                <a:cs typeface="Impact" charset="0"/>
              </a:rPr>
              <a:t>Abhishek Das</a:t>
            </a:r>
            <a:endParaRPr lang="en-US" sz="4000" dirty="0">
              <a:latin typeface="Impact" charset="0"/>
              <a:ea typeface="Impact" charset="0"/>
              <a:cs typeface="Impact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5844" y="0"/>
            <a:ext cx="45761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073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09" y="502920"/>
            <a:ext cx="10018713" cy="1752599"/>
          </a:xfrm>
        </p:spPr>
        <p:txBody>
          <a:bodyPr>
            <a:noAutofit/>
          </a:bodyPr>
          <a:lstStyle/>
          <a:p>
            <a:r>
              <a:rPr lang="en-US" sz="7200" dirty="0" smtClean="0">
                <a:latin typeface="Impact" charset="0"/>
                <a:ea typeface="Impact" charset="0"/>
                <a:cs typeface="Impact" charset="0"/>
              </a:rPr>
              <a:t>Shorter fares reliable</a:t>
            </a:r>
            <a:endParaRPr lang="en-US" sz="7200" dirty="0">
              <a:latin typeface="Impact" charset="0"/>
              <a:ea typeface="Impact" charset="0"/>
              <a:cs typeface="Impact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9932" y="2435991"/>
            <a:ext cx="8747465" cy="4175004"/>
          </a:xfrm>
        </p:spPr>
      </p:pic>
    </p:spTree>
    <p:extLst>
      <p:ext uri="{BB962C8B-B14F-4D97-AF65-F5344CB8AC3E}">
        <p14:creationId xmlns:p14="http://schemas.microsoft.com/office/powerpoint/2010/main" val="2042237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7200" dirty="0" smtClean="0">
                <a:latin typeface="Impact" charset="0"/>
                <a:ea typeface="Impact" charset="0"/>
                <a:cs typeface="Impact" charset="0"/>
              </a:rPr>
              <a:t>Minimum Sample Size</a:t>
            </a:r>
            <a:endParaRPr lang="en-US" sz="7200" dirty="0">
              <a:latin typeface="Impact" charset="0"/>
              <a:ea typeface="Impact" charset="0"/>
              <a:cs typeface="Impact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484311" y="2438399"/>
            <a:ext cx="10018713" cy="3610233"/>
          </a:xfrm>
        </p:spPr>
        <p:txBody>
          <a:bodyPr anchor="t">
            <a:normAutofit fontScale="92500" lnSpcReduction="20000"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200" dirty="0" smtClean="0">
                <a:latin typeface="Impact" charset="0"/>
                <a:ea typeface="Impact" charset="0"/>
                <a:cs typeface="Impact" charset="0"/>
              </a:rPr>
              <a:t>Margin of Error = 5%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4200" dirty="0" smtClean="0">
              <a:latin typeface="Impact" charset="0"/>
              <a:ea typeface="Impact" charset="0"/>
              <a:cs typeface="Impact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200" dirty="0" smtClean="0">
                <a:latin typeface="Impact" charset="0"/>
                <a:ea typeface="Impact" charset="0"/>
                <a:cs typeface="Impact" charset="0"/>
              </a:rPr>
              <a:t>Confidence Interval = 95% -&gt; Z-Score = 1.96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4200" dirty="0" smtClean="0">
              <a:latin typeface="Impact" charset="0"/>
              <a:ea typeface="Impact" charset="0"/>
              <a:cs typeface="Impact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200" dirty="0" smtClean="0">
                <a:latin typeface="Impact" charset="0"/>
                <a:ea typeface="Impact" charset="0"/>
                <a:cs typeface="Impact" charset="0"/>
              </a:rPr>
              <a:t>Standard Deviation = 50%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4200" dirty="0">
              <a:latin typeface="Impact" charset="0"/>
              <a:ea typeface="Impact" charset="0"/>
              <a:cs typeface="Impact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200" dirty="0" smtClean="0">
                <a:latin typeface="Impact" charset="0"/>
                <a:ea typeface="Impact" charset="0"/>
                <a:cs typeface="Impact" charset="0"/>
              </a:rPr>
              <a:t>Sample Size = (1.96*0.5/0.05)^2 = 385 trips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9202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09" y="502920"/>
            <a:ext cx="10018713" cy="1752599"/>
          </a:xfrm>
        </p:spPr>
        <p:txBody>
          <a:bodyPr>
            <a:noAutofit/>
          </a:bodyPr>
          <a:lstStyle/>
          <a:p>
            <a:r>
              <a:rPr lang="en-US" sz="7200" dirty="0" smtClean="0">
                <a:latin typeface="Impact" charset="0"/>
                <a:ea typeface="Impact" charset="0"/>
                <a:cs typeface="Impact" charset="0"/>
              </a:rPr>
              <a:t>Predicting Taxi Fares</a:t>
            </a:r>
            <a:endParaRPr lang="en-US" sz="7200" dirty="0">
              <a:latin typeface="Impact" charset="0"/>
              <a:ea typeface="Impact" charset="0"/>
              <a:cs typeface="Impact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310" y="2255519"/>
            <a:ext cx="10018712" cy="4503627"/>
          </a:xfrm>
        </p:spPr>
      </p:pic>
    </p:spTree>
    <p:extLst>
      <p:ext uri="{BB962C8B-B14F-4D97-AF65-F5344CB8AC3E}">
        <p14:creationId xmlns:p14="http://schemas.microsoft.com/office/powerpoint/2010/main" val="1903523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09" y="502920"/>
            <a:ext cx="10018713" cy="1752599"/>
          </a:xfrm>
        </p:spPr>
        <p:txBody>
          <a:bodyPr>
            <a:noAutofit/>
          </a:bodyPr>
          <a:lstStyle/>
          <a:p>
            <a:r>
              <a:rPr lang="en-US" sz="7200" dirty="0" smtClean="0">
                <a:latin typeface="Impact" charset="0"/>
                <a:ea typeface="Impact" charset="0"/>
                <a:cs typeface="Impact" charset="0"/>
              </a:rPr>
              <a:t>Predicting % Tip</a:t>
            </a:r>
            <a:endParaRPr lang="en-US" sz="7200" dirty="0">
              <a:latin typeface="Impact" charset="0"/>
              <a:ea typeface="Impact" charset="0"/>
              <a:cs typeface="Impact" charset="0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309" y="1831724"/>
            <a:ext cx="9713107" cy="4816212"/>
          </a:xfrm>
        </p:spPr>
      </p:pic>
    </p:spTree>
    <p:extLst>
      <p:ext uri="{BB962C8B-B14F-4D97-AF65-F5344CB8AC3E}">
        <p14:creationId xmlns:p14="http://schemas.microsoft.com/office/powerpoint/2010/main" val="1090719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7200" dirty="0" smtClean="0">
                <a:latin typeface="Impact" charset="0"/>
                <a:ea typeface="Impact" charset="0"/>
                <a:cs typeface="Impact" charset="0"/>
              </a:rPr>
              <a:t>Maximize Daily Earnings</a:t>
            </a:r>
            <a:endParaRPr lang="en-US" sz="7200" dirty="0">
              <a:latin typeface="Impact" charset="0"/>
              <a:ea typeface="Impact" charset="0"/>
              <a:cs typeface="Impact" charset="0"/>
            </a:endParaRP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311" y="2438398"/>
            <a:ext cx="4630989" cy="4419601"/>
          </a:xfrm>
        </p:spPr>
      </p:pic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7870" y="2438399"/>
            <a:ext cx="5065154" cy="4419600"/>
          </a:xfrm>
        </p:spPr>
      </p:pic>
    </p:spTree>
    <p:extLst>
      <p:ext uri="{BB962C8B-B14F-4D97-AF65-F5344CB8AC3E}">
        <p14:creationId xmlns:p14="http://schemas.microsoft.com/office/powerpoint/2010/main" val="1415876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7200" dirty="0" smtClean="0">
                <a:latin typeface="Impact" charset="0"/>
                <a:ea typeface="Impact" charset="0"/>
                <a:cs typeface="Impact" charset="0"/>
              </a:rPr>
              <a:t>Profitable Evening Routes</a:t>
            </a:r>
            <a:endParaRPr lang="en-US" sz="7200" dirty="0">
              <a:latin typeface="Impact" charset="0"/>
              <a:ea typeface="Impact" charset="0"/>
              <a:cs typeface="Impact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310" y="2438399"/>
            <a:ext cx="10018713" cy="4419601"/>
          </a:xfrm>
        </p:spPr>
      </p:pic>
    </p:spTree>
    <p:extLst>
      <p:ext uri="{BB962C8B-B14F-4D97-AF65-F5344CB8AC3E}">
        <p14:creationId xmlns:p14="http://schemas.microsoft.com/office/powerpoint/2010/main" val="1097895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7200" dirty="0" smtClean="0">
                <a:latin typeface="Impact" charset="0"/>
                <a:ea typeface="Impact" charset="0"/>
                <a:cs typeface="Impact" charset="0"/>
              </a:rPr>
              <a:t>Non-Crowded Trips</a:t>
            </a:r>
            <a:endParaRPr lang="en-US" sz="7200" dirty="0">
              <a:latin typeface="Impact" charset="0"/>
              <a:ea typeface="Impact" charset="0"/>
              <a:cs typeface="Impact" charset="0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310" y="2438399"/>
            <a:ext cx="10018713" cy="4419601"/>
          </a:xfrm>
        </p:spPr>
      </p:pic>
    </p:spTree>
    <p:extLst>
      <p:ext uri="{BB962C8B-B14F-4D97-AF65-F5344CB8AC3E}">
        <p14:creationId xmlns:p14="http://schemas.microsoft.com/office/powerpoint/2010/main" val="12094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7200" dirty="0" smtClean="0">
                <a:latin typeface="Impact" charset="0"/>
                <a:ea typeface="Impact" charset="0"/>
                <a:cs typeface="Impact" charset="0"/>
              </a:rPr>
              <a:t>One Month</a:t>
            </a:r>
            <a:endParaRPr lang="en-US" sz="7200" dirty="0">
              <a:latin typeface="Impact" charset="0"/>
              <a:ea typeface="Impact" charset="0"/>
              <a:cs typeface="Impact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11856" y="2438399"/>
            <a:ext cx="5596110" cy="382905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4400" dirty="0" smtClean="0">
                <a:latin typeface="Impact" charset="0"/>
                <a:ea typeface="Impact" charset="0"/>
                <a:cs typeface="Impact" charset="0"/>
              </a:rPr>
              <a:t>2 companies</a:t>
            </a:r>
          </a:p>
          <a:p>
            <a:pPr marL="0" indent="0">
              <a:buNone/>
            </a:pPr>
            <a:r>
              <a:rPr lang="en-US" sz="4400" dirty="0" smtClean="0">
                <a:latin typeface="Impact" charset="0"/>
                <a:ea typeface="Impact" charset="0"/>
                <a:cs typeface="Impact" charset="0"/>
              </a:rPr>
              <a:t>13,276 taxis</a:t>
            </a:r>
          </a:p>
          <a:p>
            <a:pPr marL="0" indent="0">
              <a:buNone/>
            </a:pPr>
            <a:r>
              <a:rPr lang="en-US" sz="4400" dirty="0">
                <a:latin typeface="Impact" charset="0"/>
                <a:ea typeface="Impact" charset="0"/>
                <a:cs typeface="Impact" charset="0"/>
              </a:rPr>
              <a:t>3</a:t>
            </a:r>
            <a:r>
              <a:rPr lang="en-US" sz="4400" dirty="0" smtClean="0">
                <a:latin typeface="Impact" charset="0"/>
                <a:ea typeface="Impact" charset="0"/>
                <a:cs typeface="Impact" charset="0"/>
              </a:rPr>
              <a:t>4 million miles</a:t>
            </a:r>
          </a:p>
          <a:p>
            <a:pPr marL="0" indent="0">
              <a:buNone/>
            </a:pPr>
            <a:r>
              <a:rPr lang="en-US" sz="4400" dirty="0" smtClean="0">
                <a:latin typeface="Impact" charset="0"/>
                <a:ea typeface="Impact" charset="0"/>
                <a:cs typeface="Impact" charset="0"/>
              </a:rPr>
              <a:t>$184 million in revenue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7966" y="2438398"/>
            <a:ext cx="4966299" cy="3829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329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7200" dirty="0" smtClean="0">
                <a:latin typeface="Impact" charset="0"/>
                <a:ea typeface="Impact" charset="0"/>
                <a:cs typeface="Impact" charset="0"/>
              </a:rPr>
              <a:t>Passengers</a:t>
            </a:r>
            <a:endParaRPr lang="en-US" sz="7200" dirty="0">
              <a:latin typeface="Impact" charset="0"/>
              <a:ea typeface="Impact" charset="0"/>
              <a:cs typeface="Impact" charset="0"/>
            </a:endParaRP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312" y="2438399"/>
            <a:ext cx="4654930" cy="3352801"/>
          </a:xfrm>
        </p:spPr>
      </p:pic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7486" y="2438399"/>
            <a:ext cx="4625538" cy="3352801"/>
          </a:xfrm>
        </p:spPr>
      </p:pic>
    </p:spTree>
    <p:extLst>
      <p:ext uri="{BB962C8B-B14F-4D97-AF65-F5344CB8AC3E}">
        <p14:creationId xmlns:p14="http://schemas.microsoft.com/office/powerpoint/2010/main" val="699543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7200" dirty="0" smtClean="0">
                <a:latin typeface="Impact" charset="0"/>
                <a:ea typeface="Impact" charset="0"/>
                <a:cs typeface="Impact" charset="0"/>
              </a:rPr>
              <a:t>Non-Airport Fares &lt; $35 </a:t>
            </a:r>
            <a:br>
              <a:rPr lang="en-US" sz="7200" dirty="0" smtClean="0">
                <a:latin typeface="Impact" charset="0"/>
                <a:ea typeface="Impact" charset="0"/>
                <a:cs typeface="Impact" charset="0"/>
              </a:rPr>
            </a:br>
            <a:r>
              <a:rPr lang="en-US" sz="7200" dirty="0" smtClean="0">
                <a:latin typeface="Impact" charset="0"/>
                <a:ea typeface="Impact" charset="0"/>
                <a:cs typeface="Impact" charset="0"/>
              </a:rPr>
              <a:t>Median Airport fares $52</a:t>
            </a:r>
            <a:endParaRPr lang="en-US" sz="7200" dirty="0">
              <a:latin typeface="Impact" charset="0"/>
              <a:ea typeface="Impact" charset="0"/>
              <a:cs typeface="Impact" charset="0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311" y="2438399"/>
            <a:ext cx="10018712" cy="4045528"/>
          </a:xfrm>
        </p:spPr>
      </p:pic>
    </p:spTree>
    <p:extLst>
      <p:ext uri="{BB962C8B-B14F-4D97-AF65-F5344CB8AC3E}">
        <p14:creationId xmlns:p14="http://schemas.microsoft.com/office/powerpoint/2010/main" val="667976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8000" dirty="0" smtClean="0">
                <a:latin typeface="Impact" charset="0"/>
                <a:ea typeface="Impact" charset="0"/>
                <a:cs typeface="Impact" charset="0"/>
              </a:rPr>
              <a:t>Airport tips are higher</a:t>
            </a:r>
            <a:endParaRPr lang="en-US" sz="8000" dirty="0">
              <a:latin typeface="Impact" charset="0"/>
              <a:ea typeface="Impact" charset="0"/>
              <a:cs typeface="Impact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312" y="2438398"/>
            <a:ext cx="10018712" cy="4012277"/>
          </a:xfrm>
        </p:spPr>
      </p:pic>
    </p:spTree>
    <p:extLst>
      <p:ext uri="{BB962C8B-B14F-4D97-AF65-F5344CB8AC3E}">
        <p14:creationId xmlns:p14="http://schemas.microsoft.com/office/powerpoint/2010/main" val="1928432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7200" dirty="0" smtClean="0">
                <a:latin typeface="Impact" charset="0"/>
                <a:ea typeface="Impact" charset="0"/>
                <a:cs typeface="Impact" charset="0"/>
              </a:rPr>
              <a:t>Airport Total Amounts Higher</a:t>
            </a:r>
            <a:endParaRPr lang="en-US" sz="7200" dirty="0">
              <a:latin typeface="Impact" charset="0"/>
              <a:ea typeface="Impact" charset="0"/>
              <a:cs typeface="Impact" charset="0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311" y="2438399"/>
            <a:ext cx="10018713" cy="4037172"/>
          </a:xfrm>
        </p:spPr>
      </p:pic>
    </p:spTree>
    <p:extLst>
      <p:ext uri="{BB962C8B-B14F-4D97-AF65-F5344CB8AC3E}">
        <p14:creationId xmlns:p14="http://schemas.microsoft.com/office/powerpoint/2010/main" val="462197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7200" dirty="0" smtClean="0">
                <a:latin typeface="Impact" charset="0"/>
                <a:ea typeface="Impact" charset="0"/>
                <a:cs typeface="Impact" charset="0"/>
              </a:rPr>
              <a:t>Mon, Tue &amp; weekend evenings are busiest</a:t>
            </a:r>
            <a:endParaRPr lang="en-US" sz="7200" dirty="0">
              <a:latin typeface="Impact" charset="0"/>
              <a:ea typeface="Impact" charset="0"/>
              <a:cs typeface="Impact" charset="0"/>
            </a:endParaRPr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311" y="2667000"/>
            <a:ext cx="4978272" cy="3775364"/>
          </a:xfrm>
        </p:spPr>
      </p:pic>
      <p:pic>
        <p:nvPicPr>
          <p:cNvPr id="4" name="Content Placeholder 3"/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2583" y="2667000"/>
            <a:ext cx="5040441" cy="3775364"/>
          </a:xfrm>
        </p:spPr>
      </p:pic>
    </p:spTree>
    <p:extLst>
      <p:ext uri="{BB962C8B-B14F-4D97-AF65-F5344CB8AC3E}">
        <p14:creationId xmlns:p14="http://schemas.microsoft.com/office/powerpoint/2010/main" val="608618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0461" y="1968842"/>
            <a:ext cx="7426411" cy="4283677"/>
          </a:xfr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anchor="t">
            <a:noAutofit/>
          </a:bodyPr>
          <a:lstStyle/>
          <a:p>
            <a:pPr algn="ctr"/>
            <a:r>
              <a:rPr lang="en-US" sz="7200" dirty="0" smtClean="0">
                <a:latin typeface="Impact" charset="0"/>
                <a:ea typeface="Impact" charset="0"/>
                <a:cs typeface="Impact" charset="0"/>
              </a:rPr>
              <a:t>12.36m trips in Manhattan</a:t>
            </a:r>
            <a:endParaRPr lang="en-US" sz="7200" dirty="0">
              <a:latin typeface="Impact" charset="0"/>
              <a:ea typeface="Impact" charset="0"/>
              <a:cs typeface="Impac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5331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7200" dirty="0" smtClean="0">
                <a:latin typeface="Impact" charset="0"/>
                <a:ea typeface="Impact" charset="0"/>
                <a:cs typeface="Impact" charset="0"/>
              </a:rPr>
              <a:t>Airport travel times fluctuate most</a:t>
            </a:r>
            <a:endParaRPr lang="en-US" sz="7200" dirty="0">
              <a:latin typeface="Impact" charset="0"/>
              <a:ea typeface="Impact" charset="0"/>
              <a:cs typeface="Impact" charset="0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341" y="2549610"/>
            <a:ext cx="6882651" cy="4184823"/>
          </a:xfrm>
        </p:spPr>
      </p:pic>
    </p:spTree>
    <p:extLst>
      <p:ext uri="{BB962C8B-B14F-4D97-AF65-F5344CB8AC3E}">
        <p14:creationId xmlns:p14="http://schemas.microsoft.com/office/powerpoint/2010/main" val="454267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Yellow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EBEC8F79-A447-43FC-8E81-85E8468AF3F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Parallax</Template>
  <TotalTime>3548</TotalTime>
  <Words>109</Words>
  <Application>Microsoft Macintosh PowerPoint</Application>
  <PresentationFormat>Widescreen</PresentationFormat>
  <Paragraphs>32</Paragraphs>
  <Slides>16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Corbel</vt:lpstr>
      <vt:lpstr>Impact</vt:lpstr>
      <vt:lpstr>Parallax</vt:lpstr>
      <vt:lpstr>NYC Taxi Data  Abhishek Das</vt:lpstr>
      <vt:lpstr>One Month</vt:lpstr>
      <vt:lpstr>Passengers</vt:lpstr>
      <vt:lpstr>Non-Airport Fares &lt; $35  Median Airport fares $52</vt:lpstr>
      <vt:lpstr>Airport tips are higher</vt:lpstr>
      <vt:lpstr>Airport Total Amounts Higher</vt:lpstr>
      <vt:lpstr>Mon, Tue &amp; weekend evenings are busiest</vt:lpstr>
      <vt:lpstr>12.36m trips in Manhattan</vt:lpstr>
      <vt:lpstr>Airport travel times fluctuate most</vt:lpstr>
      <vt:lpstr>Shorter fares reliable</vt:lpstr>
      <vt:lpstr>Minimum Sample Size</vt:lpstr>
      <vt:lpstr>Predicting Taxi Fares</vt:lpstr>
      <vt:lpstr>Predicting % Tip</vt:lpstr>
      <vt:lpstr>Maximize Daily Earnings</vt:lpstr>
      <vt:lpstr>Profitable Evening Routes</vt:lpstr>
      <vt:lpstr>Non-Crowded Trips</vt:lpstr>
    </vt:vector>
  </TitlesOfParts>
  <Company/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NYC Taxi Data</dc:title>
  <dc:creator>Abhishek Das</dc:creator>
  <cp:lastModifiedBy>Abhishek Das</cp:lastModifiedBy>
  <cp:revision>68</cp:revision>
  <cp:lastPrinted>2017-12-04T06:08:58Z</cp:lastPrinted>
  <dcterms:created xsi:type="dcterms:W3CDTF">2017-11-01T04:09:18Z</dcterms:created>
  <dcterms:modified xsi:type="dcterms:W3CDTF">2017-12-04T06:09:00Z</dcterms:modified>
</cp:coreProperties>
</file>